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handoutMasterIdLst>
    <p:handoutMasterId r:id="rId10"/>
  </p:handoutMasterIdLst>
  <p:sldIdLst>
    <p:sldId id="740" r:id="rId2"/>
    <p:sldId id="741" r:id="rId3"/>
    <p:sldId id="742" r:id="rId4"/>
    <p:sldId id="743" r:id="rId5"/>
    <p:sldId id="744" r:id="rId6"/>
    <p:sldId id="745" r:id="rId7"/>
    <p:sldId id="746" r:id="rId8"/>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91ECBEA-D2A0-39CD-0BFF-5B4DDBE3252A}"/>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sz="1000">
                <a:latin typeface="Arial" panose="020B0604020202020204" pitchFamily="34" charset="0"/>
                <a:cs typeface="Arial" panose="020B0604020202020204" pitchFamily="34" charset="0"/>
              </a:rPr>
              <a:t>Class – The Life Of Christ (339)</a:t>
            </a:r>
          </a:p>
        </p:txBody>
      </p:sp>
      <p:sp>
        <p:nvSpPr>
          <p:cNvPr id="3" name="Date Placeholder 2">
            <a:extLst>
              <a:ext uri="{FF2B5EF4-FFF2-40B4-BE49-F238E27FC236}">
                <a16:creationId xmlns:a16="http://schemas.microsoft.com/office/drawing/2014/main" id="{677CB3C1-DF7A-5C19-3218-31D35751831D}"/>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sz="1000">
                <a:latin typeface="Arial" panose="020B0604020202020204" pitchFamily="34" charset="0"/>
                <a:cs typeface="Arial" panose="020B0604020202020204" pitchFamily="34" charset="0"/>
              </a:rPr>
              <a:t>12/21/2022 pm</a:t>
            </a:r>
          </a:p>
        </p:txBody>
      </p:sp>
      <p:sp>
        <p:nvSpPr>
          <p:cNvPr id="4" name="Footer Placeholder 3">
            <a:extLst>
              <a:ext uri="{FF2B5EF4-FFF2-40B4-BE49-F238E27FC236}">
                <a16:creationId xmlns:a16="http://schemas.microsoft.com/office/drawing/2014/main" id="{B557B71A-1DD9-808C-0F6C-CE2BE851EED7}"/>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57691D79-EC4B-7BA2-86D2-F8879CB520C3}"/>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64EFB8CA-3C4A-400D-B06A-C51ED294AE5F}"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7152976"/>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(339)</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12/21/2022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56A5BC92-BBF8-482B-BFFE-041EAAA9EA71}" type="slidenum">
              <a:rPr lang="en-US" smtClean="0"/>
              <a:t>‹#›</a:t>
            </a:fld>
            <a:endParaRPr lang="en-US"/>
          </a:p>
        </p:txBody>
      </p:sp>
    </p:spTree>
    <p:extLst>
      <p:ext uri="{BB962C8B-B14F-4D97-AF65-F5344CB8AC3E}">
        <p14:creationId xmlns:p14="http://schemas.microsoft.com/office/powerpoint/2010/main" val="2205185501"/>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92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457200" rtl="0" eaLnBrk="1" fontAlgn="base" latinLnBrk="0" hangingPunct="1">
              <a:lnSpc>
                <a:spcPct val="100000"/>
              </a:lnSpc>
              <a:spcBef>
                <a:spcPct val="0"/>
              </a:spcBef>
              <a:spcAft>
                <a:spcPct val="0"/>
              </a:spcAft>
              <a:buClrTx/>
              <a:buSzTx/>
              <a:buFontTx/>
              <a:buNone/>
              <a:tabLst/>
              <a:defRPr/>
            </a:pPr>
            <a:fld id="{707CF653-FD58-494C-89C3-E288D845D8CD}"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457200" rtl="0" eaLnBrk="1" fontAlgn="base" latinLnBrk="0" hangingPunct="1">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8CE1DC73-61C9-405E-8322-F48E24BD0DFF}" type="datetimeFigureOut">
              <a:rPr lang="en-US" smtClean="0"/>
              <a:t>1/28/2023</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40388138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8CE1DC73-61C9-405E-8322-F48E24BD0DFF}" type="datetimeFigureOut">
              <a:rPr lang="en-US" smtClean="0"/>
              <a:t>1/28/2023</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873304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8CE1DC73-61C9-405E-8322-F48E24BD0DFF}" type="datetimeFigureOut">
              <a:rPr lang="en-US" smtClean="0"/>
              <a:t>1/28/2023</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03475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8CE1DC73-61C9-405E-8322-F48E24BD0DFF}" type="datetimeFigureOut">
              <a:rPr lang="en-US" smtClean="0"/>
              <a:t>1/28/2023</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604793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8CE1DC73-61C9-405E-8322-F48E24BD0DFF}" type="datetimeFigureOut">
              <a:rPr lang="en-US" smtClean="0"/>
              <a:t>1/28/2023</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91584417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8CE1DC73-61C9-405E-8322-F48E24BD0DFF}" type="datetimeFigureOut">
              <a:rPr lang="en-US" smtClean="0"/>
              <a:t>1/28/2023</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1019718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8CE1DC73-61C9-405E-8322-F48E24BD0DFF}" type="datetimeFigureOut">
              <a:rPr lang="en-US" smtClean="0"/>
              <a:t>1/28/2023</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1230656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8CE1DC73-61C9-405E-8322-F48E24BD0DFF}" type="datetimeFigureOut">
              <a:rPr lang="en-US" smtClean="0"/>
              <a:t>1/28/2023</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2200154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8CE1DC73-61C9-405E-8322-F48E24BD0DFF}" type="datetimeFigureOut">
              <a:rPr lang="en-US" smtClean="0"/>
              <a:t>1/28/2023</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432381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8CE1DC73-61C9-405E-8322-F48E24BD0DFF}" type="datetimeFigureOut">
              <a:rPr lang="en-US" smtClean="0"/>
              <a:t>1/28/2023</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2245425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8CE1DC73-61C9-405E-8322-F48E24BD0DFF}" type="datetimeFigureOut">
              <a:rPr lang="en-US" smtClean="0"/>
              <a:t>1/28/2023</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2448510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CE1DC73-61C9-405E-8322-F48E24BD0DFF}" type="datetimeFigureOut">
              <a:rPr lang="en-US" smtClean="0"/>
              <a:t>1/28/2023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8050294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56139"/>
            <a:ext cx="8229600" cy="1369606"/>
          </a:xfrm>
        </p:spPr>
        <p:txBody>
          <a:bodyPr>
            <a:spAutoFit/>
          </a:bodyPr>
          <a:lstStyle/>
          <a:p>
            <a:r>
              <a:rPr lang="en-US" dirty="0">
                <a:solidFill>
                  <a:schemeClr val="bg1"/>
                </a:solidFill>
                <a:effectLst>
                  <a:outerShdw blurRad="50800" dist="38100" dir="2700000" algn="tl" rotWithShape="0">
                    <a:prstClr val="black">
                      <a:alpha val="40000"/>
                    </a:prstClr>
                  </a:outerShdw>
                </a:effectLst>
              </a:rPr>
              <a:t>The Last Week </a:t>
            </a:r>
            <a:br>
              <a:rPr lang="en-US" dirty="0">
                <a:solidFill>
                  <a:schemeClr val="bg1"/>
                </a:solidFill>
                <a:effectLst>
                  <a:outerShdw blurRad="50800" dist="38100" dir="2700000" algn="tl" rotWithShape="0">
                    <a:prstClr val="black">
                      <a:alpha val="40000"/>
                    </a:prstClr>
                  </a:outerShdw>
                </a:effectLst>
              </a:rPr>
            </a:br>
            <a:r>
              <a:rPr lang="en-US" dirty="0">
                <a:solidFill>
                  <a:schemeClr val="bg1"/>
                </a:solidFill>
                <a:effectLst>
                  <a:outerShdw blurRad="50800" dist="38100" dir="2700000" algn="tl" rotWithShape="0">
                    <a:prstClr val="black">
                      <a:alpha val="40000"/>
                    </a:prstClr>
                  </a:outerShdw>
                </a:effectLst>
              </a:rPr>
              <a:t>Of Jesus’ Life</a:t>
            </a:r>
            <a:endParaRPr lang="en-US" dirty="0">
              <a:solidFill>
                <a:schemeClr val="bg1"/>
              </a:solidFill>
            </a:endParaRPr>
          </a:p>
        </p:txBody>
      </p:sp>
      <p:sp>
        <p:nvSpPr>
          <p:cNvPr id="3" name="Subtitle 2"/>
          <p:cNvSpPr>
            <a:spLocks noGrp="1"/>
          </p:cNvSpPr>
          <p:nvPr>
            <p:ph type="subTitle" idx="1"/>
          </p:nvPr>
        </p:nvSpPr>
        <p:spPr>
          <a:xfrm>
            <a:off x="685800" y="3429000"/>
            <a:ext cx="7772400" cy="1277273"/>
          </a:xfrm>
        </p:spPr>
        <p:txBody>
          <a:bodyPr>
            <a:spAutoFit/>
          </a:bodyPr>
          <a:lstStyle/>
          <a:p>
            <a:r>
              <a:rPr lang="en-US" sz="3600" b="1" dirty="0">
                <a:solidFill>
                  <a:schemeClr val="tx1"/>
                </a:solidFill>
              </a:rPr>
              <a:t>The Resurrection (The Ascension)</a:t>
            </a:r>
          </a:p>
          <a:p>
            <a:r>
              <a:rPr lang="en-US" sz="3600" dirty="0">
                <a:solidFill>
                  <a:schemeClr val="tx1"/>
                </a:solidFill>
              </a:rPr>
              <a:t>1 Corinthians 15:1-19</a:t>
            </a:r>
          </a:p>
        </p:txBody>
      </p:sp>
      <p:sp>
        <p:nvSpPr>
          <p:cNvPr id="4" name="Slide Number Placeholder 3"/>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white"/>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a:t>
            </a:fld>
            <a:endParaRPr kumimoji="0" lang="en-US" sz="1400" b="0" i="0" u="none" strike="noStrike" kern="1200" cap="none" spc="0" normalizeH="0" baseline="0" noProof="0">
              <a:ln>
                <a:noFill/>
              </a:ln>
              <a:solidFill>
                <a:prstClr val="white"/>
              </a:solidFill>
              <a:effectLst/>
              <a:uLnTx/>
              <a:uFillTx/>
              <a:latin typeface="Franklin Gothic Book"/>
              <a:ea typeface="+mj-ea"/>
              <a:cs typeface="+mj-cs"/>
            </a:endParaRPr>
          </a:p>
        </p:txBody>
      </p:sp>
      <p:sp>
        <p:nvSpPr>
          <p:cNvPr id="5" name="TextBox 4">
            <a:extLst>
              <a:ext uri="{FF2B5EF4-FFF2-40B4-BE49-F238E27FC236}">
                <a16:creationId xmlns:a16="http://schemas.microsoft.com/office/drawing/2014/main" id="{C6E85D07-38C6-1ED0-7A5D-F1034AEB6981}"/>
              </a:ext>
            </a:extLst>
          </p:cNvPr>
          <p:cNvSpPr txBox="1"/>
          <p:nvPr/>
        </p:nvSpPr>
        <p:spPr>
          <a:xfrm>
            <a:off x="3094062" y="5277505"/>
            <a:ext cx="2978764"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effectLst/>
                <a:uLnTx/>
                <a:uFillTx/>
                <a:latin typeface="Perpetua" panose="02020502060401020303" pitchFamily="18" charset="0"/>
              </a:rPr>
              <a:t>December </a:t>
            </a:r>
            <a:r>
              <a:rPr lang="en-US" sz="2800" b="1" dirty="0">
                <a:latin typeface="Perpetua" panose="02020502060401020303" pitchFamily="18" charset="0"/>
              </a:rPr>
              <a:t>21</a:t>
            </a:r>
            <a:r>
              <a:rPr kumimoji="0" lang="en-US" sz="2800" b="1" i="0" u="none" strike="noStrike" kern="1200" cap="none" spc="0" normalizeH="0" baseline="0" noProof="0" dirty="0">
                <a:ln>
                  <a:noFill/>
                </a:ln>
                <a:effectLst/>
                <a:uLnTx/>
                <a:uFillTx/>
                <a:latin typeface="Perpetua" panose="02020502060401020303" pitchFamily="18" charset="0"/>
              </a:rPr>
              <a:t>, 2022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3270" y="1394983"/>
            <a:ext cx="8458200" cy="4724370"/>
          </a:xfrm>
        </p:spPr>
        <p:txBody>
          <a:bodyPr>
            <a:spAutoFit/>
          </a:bodyPr>
          <a:lstStyle/>
          <a:p>
            <a:pPr>
              <a:buNone/>
            </a:pPr>
            <a:r>
              <a:rPr lang="en-US" sz="3600" b="1" dirty="0"/>
              <a:t>This was the fundamental message preached to the world</a:t>
            </a:r>
            <a:r>
              <a:rPr lang="en-US" sz="3600" dirty="0"/>
              <a:t>.</a:t>
            </a:r>
            <a:r>
              <a:rPr lang="en-US" sz="2800" dirty="0"/>
              <a:t> Acts 2, 3, 4, 5; 10:40-41; 13:30-31; 17:3, 30-31; cf. 1 Corinthians 15:1-4, 12-20</a:t>
            </a:r>
          </a:p>
          <a:p>
            <a:pPr>
              <a:buNone/>
            </a:pPr>
            <a:r>
              <a:rPr lang="en-US" sz="2800" dirty="0"/>
              <a:t>Romans 1:1-4, </a:t>
            </a:r>
            <a:r>
              <a:rPr lang="en-US" sz="2800" i="1" dirty="0"/>
              <a:t>“Paul, a servant of Jesus Christ, called (to be) an apostle, separated unto the gospel of God, which he promised afore through his prophets in the holy scriptures, concerning his Son, who was born of the seed of David according to the flesh, who was </a:t>
            </a:r>
            <a:r>
              <a:rPr lang="en-US" sz="2800" b="1" i="1" dirty="0"/>
              <a:t>declared (to be) the Son of God with power, according to the spirit of holiness, by the resurrection from the dead; </a:t>
            </a:r>
            <a:r>
              <a:rPr lang="en-US" sz="2800" i="1" dirty="0"/>
              <a:t>(even) Jesus Christ our Lord”</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697122" y="663585"/>
            <a:ext cx="7772400" cy="754053"/>
          </a:xfrm>
        </p:spPr>
        <p:txBody>
          <a:bodyPr>
            <a:spAutoFit/>
          </a:bodyPr>
          <a:lstStyle/>
          <a:p>
            <a:r>
              <a:rPr lang="en-US" b="1" dirty="0">
                <a:solidFill>
                  <a:schemeClr val="tx1"/>
                </a:solidFill>
              </a:rPr>
              <a:t>The Resurrection,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45551"/>
            <a:ext cx="8686800" cy="5262979"/>
          </a:xfrm>
          <a:noFill/>
        </p:spPr>
        <p:txBody>
          <a:bodyPr>
            <a:spAutoFit/>
          </a:bodyPr>
          <a:lstStyle/>
          <a:p>
            <a:pPr>
              <a:spcBef>
                <a:spcPts val="0"/>
              </a:spcBef>
              <a:buNone/>
            </a:pPr>
            <a:r>
              <a:rPr lang="en-US" sz="2800" dirty="0"/>
              <a:t>The tomb was found empty. Luke 24:1-8, </a:t>
            </a:r>
            <a:r>
              <a:rPr lang="en-US" sz="2800" i="1" dirty="0"/>
              <a:t>“</a:t>
            </a:r>
            <a:r>
              <a:rPr lang="en-US" sz="2800" b="1" i="1" dirty="0"/>
              <a:t>Why seek ye the living among the dead? He is not here, but is risen</a:t>
            </a:r>
            <a:r>
              <a:rPr lang="en-US" sz="2800" i="1" dirty="0"/>
              <a:t>.”</a:t>
            </a:r>
          </a:p>
          <a:p>
            <a:pPr marL="624078" indent="-514350">
              <a:spcBef>
                <a:spcPts val="0"/>
              </a:spcBef>
              <a:buFont typeface="+mj-lt"/>
              <a:buAutoNum type="arabicPeriod"/>
            </a:pPr>
            <a:r>
              <a:rPr lang="en-US" sz="2800" b="1" dirty="0"/>
              <a:t>Mary Magdalene.</a:t>
            </a:r>
            <a:r>
              <a:rPr lang="en-US" sz="2800" dirty="0"/>
              <a:t> Mark 16:9-11; John 20:11-18</a:t>
            </a:r>
          </a:p>
          <a:p>
            <a:pPr marL="624078" indent="-514350">
              <a:spcBef>
                <a:spcPts val="0"/>
              </a:spcBef>
              <a:buFont typeface="+mj-lt"/>
              <a:buAutoNum type="arabicPeriod"/>
            </a:pPr>
            <a:r>
              <a:rPr lang="en-US" sz="2800" b="1" dirty="0"/>
              <a:t>The women. </a:t>
            </a:r>
            <a:r>
              <a:rPr lang="en-US" sz="2800" dirty="0"/>
              <a:t>Matthew 28:9-10; Luke 24:9-11</a:t>
            </a:r>
          </a:p>
          <a:p>
            <a:pPr marL="624078" indent="-514350">
              <a:spcBef>
                <a:spcPts val="0"/>
              </a:spcBef>
              <a:buFont typeface="+mj-lt"/>
              <a:buAutoNum type="arabicPeriod"/>
            </a:pPr>
            <a:r>
              <a:rPr lang="en-US" sz="2800" b="1" dirty="0"/>
              <a:t>Peter. </a:t>
            </a:r>
            <a:r>
              <a:rPr lang="en-US" sz="2800" dirty="0"/>
              <a:t>Luke 24:34</a:t>
            </a:r>
          </a:p>
          <a:p>
            <a:pPr marL="624078" indent="-514350">
              <a:spcBef>
                <a:spcPts val="0"/>
              </a:spcBef>
              <a:buFont typeface="+mj-lt"/>
              <a:buAutoNum type="arabicPeriod"/>
            </a:pPr>
            <a:r>
              <a:rPr lang="en-US" sz="2800" b="1" dirty="0"/>
              <a:t>The two disciples on their way to Emmaus.</a:t>
            </a:r>
            <a:br>
              <a:rPr lang="en-US" sz="2800" dirty="0"/>
            </a:br>
            <a:r>
              <a:rPr lang="en-US" sz="2800" dirty="0"/>
              <a:t>Luke 24:13-15</a:t>
            </a:r>
          </a:p>
          <a:p>
            <a:pPr marL="624078" indent="-514350">
              <a:spcBef>
                <a:spcPts val="0"/>
              </a:spcBef>
              <a:buFont typeface="+mj-lt"/>
              <a:buAutoNum type="arabicPeriod"/>
            </a:pPr>
            <a:r>
              <a:rPr lang="en-US" sz="2800" b="1" dirty="0"/>
              <a:t>The eleven (minus one). </a:t>
            </a:r>
            <a:r>
              <a:rPr lang="en-US" sz="2800" dirty="0"/>
              <a:t>Luke 24:36-43</a:t>
            </a:r>
          </a:p>
          <a:p>
            <a:pPr marL="624078" indent="-514350">
              <a:spcBef>
                <a:spcPts val="0"/>
              </a:spcBef>
              <a:buFont typeface="+mj-lt"/>
              <a:buAutoNum type="arabicPeriod"/>
            </a:pPr>
            <a:r>
              <a:rPr lang="en-US" sz="2800" b="1" dirty="0"/>
              <a:t>To the disciples, including Thomas.</a:t>
            </a:r>
            <a:br>
              <a:rPr lang="en-US" sz="2800" b="1" dirty="0"/>
            </a:br>
            <a:r>
              <a:rPr lang="en-US" sz="2800" dirty="0"/>
              <a:t>John 20:24-28</a:t>
            </a:r>
          </a:p>
          <a:p>
            <a:pPr marL="624078" indent="-514350">
              <a:spcBef>
                <a:spcPts val="0"/>
              </a:spcBef>
              <a:buFont typeface="+mj-lt"/>
              <a:buAutoNum type="arabicPeriod"/>
            </a:pPr>
            <a:r>
              <a:rPr lang="en-US" sz="2800" b="1" dirty="0"/>
              <a:t>The seven disciples at the Sea of Galilee.</a:t>
            </a:r>
            <a:br>
              <a:rPr lang="en-US" sz="2800" dirty="0"/>
            </a:br>
            <a:r>
              <a:rPr lang="en-US" sz="2800" dirty="0"/>
              <a:t>John 21:1-14</a:t>
            </a:r>
            <a:endParaRPr lang="en-US" sz="2000" dirty="0"/>
          </a:p>
        </p:txBody>
      </p:sp>
      <p:sp>
        <p:nvSpPr>
          <p:cNvPr id="3" name="Title 2"/>
          <p:cNvSpPr>
            <a:spLocks noGrp="1"/>
          </p:cNvSpPr>
          <p:nvPr>
            <p:ph type="title"/>
          </p:nvPr>
        </p:nvSpPr>
        <p:spPr>
          <a:xfrm>
            <a:off x="706181" y="663585"/>
            <a:ext cx="7772400" cy="754053"/>
          </a:xfrm>
        </p:spPr>
        <p:txBody>
          <a:bodyPr>
            <a:spAutoFit/>
          </a:bodyPr>
          <a:lstStyle/>
          <a:p>
            <a:r>
              <a:rPr lang="en-US" b="1" dirty="0">
                <a:solidFill>
                  <a:schemeClr val="tx1"/>
                </a:solidFill>
              </a:rPr>
              <a:t>Evidence – Appearances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p:cTn id="19"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p:cTn id="25"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p:cTn id="31"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p:cTn id="37"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2">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7" presetClass="entr" presetSubtype="10" fill="hold" grpId="0" nodeType="click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 calcmode="lin" valueType="num">
                                      <p:cBhvr>
                                        <p:cTn id="43"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44" dur="500" fill="hold"/>
                                        <p:tgtEl>
                                          <p:spTgt spid="2">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2226" y="1828800"/>
            <a:ext cx="8576271" cy="4375557"/>
          </a:xfrm>
        </p:spPr>
        <p:txBody>
          <a:bodyPr wrap="square">
            <a:spAutoFit/>
          </a:bodyPr>
          <a:lstStyle/>
          <a:p>
            <a:pPr>
              <a:buNone/>
            </a:pPr>
            <a:r>
              <a:rPr lang="en-US" sz="3200" b="1" dirty="0"/>
              <a:t>The eleven disciples on a mountain in Galilee.</a:t>
            </a:r>
          </a:p>
          <a:p>
            <a:r>
              <a:rPr lang="en-US" sz="3200" dirty="0"/>
              <a:t>They worshipped Him.</a:t>
            </a:r>
          </a:p>
          <a:p>
            <a:r>
              <a:rPr lang="en-US" sz="3200" dirty="0"/>
              <a:t>He gave them the “great commission.”</a:t>
            </a:r>
          </a:p>
          <a:p>
            <a:r>
              <a:rPr lang="en-US" sz="3200" i="1" dirty="0"/>
              <a:t>“Then”  … </a:t>
            </a:r>
            <a:r>
              <a:rPr lang="en-US" sz="3200" dirty="0"/>
              <a:t>Over 500 </a:t>
            </a:r>
            <a:r>
              <a:rPr lang="en-US" sz="3600" b="1" dirty="0"/>
              <a:t>at once. </a:t>
            </a:r>
            <a:r>
              <a:rPr lang="en-US" sz="3200" dirty="0"/>
              <a:t>(1 Corinthians 15:6)</a:t>
            </a:r>
          </a:p>
          <a:p>
            <a:pPr lvl="1"/>
            <a:r>
              <a:rPr lang="en-US" sz="3000" dirty="0"/>
              <a:t>If the appearance recorded in </a:t>
            </a:r>
            <a:r>
              <a:rPr lang="en-US" sz="3200" dirty="0"/>
              <a:t>Matthew 28:7, 10, 16-20 is not the one to which Paul was referring, this resurrection appearance is not mentioned elsewhere in the New Testament.</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256961" y="191103"/>
            <a:ext cx="8642601" cy="1231106"/>
          </a:xfrm>
        </p:spPr>
        <p:txBody>
          <a:bodyPr wrap="square">
            <a:spAutoFit/>
          </a:bodyPr>
          <a:lstStyle/>
          <a:p>
            <a:r>
              <a:rPr lang="en-US" sz="4000" b="1" dirty="0">
                <a:solidFill>
                  <a:schemeClr val="tx1"/>
                </a:solidFill>
              </a:rPr>
              <a:t>Jesus’ Eighth Appearance</a:t>
            </a:r>
            <a:br>
              <a:rPr lang="en-US" sz="4000" b="1" dirty="0">
                <a:solidFill>
                  <a:schemeClr val="tx1"/>
                </a:solidFill>
              </a:rPr>
            </a:br>
            <a:r>
              <a:rPr lang="en-US" sz="3100" b="1" dirty="0">
                <a:solidFill>
                  <a:schemeClr val="tx1"/>
                </a:solidFill>
              </a:rPr>
              <a:t>Matthew 28:16-20; Mark 16:15-16; Luke 24:46-47 </a:t>
            </a:r>
            <a:endParaRPr lang="en-US"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p:cTn id="7"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p:cTn id="13"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1809" y="1163113"/>
            <a:ext cx="8388351" cy="5570756"/>
          </a:xfrm>
        </p:spPr>
        <p:txBody>
          <a:bodyPr>
            <a:spAutoFit/>
          </a:bodyPr>
          <a:lstStyle/>
          <a:p>
            <a:r>
              <a:rPr lang="en-US" sz="2800" dirty="0"/>
              <a:t>Jesus had told the disciples before His death that after the resurrection </a:t>
            </a:r>
            <a:r>
              <a:rPr lang="en-US" sz="2800" u="sng" dirty="0"/>
              <a:t>He would go into Galilee</a:t>
            </a:r>
            <a:r>
              <a:rPr lang="en-US" sz="2800" dirty="0"/>
              <a:t>. Matthew 26:32; </a:t>
            </a:r>
            <a:br>
              <a:rPr lang="en-US" sz="2800" dirty="0"/>
            </a:br>
            <a:r>
              <a:rPr lang="en-US" sz="2800" dirty="0"/>
              <a:t>Mark 14:28</a:t>
            </a:r>
          </a:p>
          <a:p>
            <a:r>
              <a:rPr lang="en-US" sz="2800" dirty="0"/>
              <a:t>The angels at the empty tomb told the women to tell the disciples that </a:t>
            </a:r>
            <a:r>
              <a:rPr lang="en-US" sz="2800" u="sng" dirty="0"/>
              <a:t>Jesus would go to Galilee</a:t>
            </a:r>
            <a:r>
              <a:rPr lang="en-US" sz="2800" dirty="0"/>
              <a:t>. Matthew 28:7; </a:t>
            </a:r>
            <a:br>
              <a:rPr lang="en-US" sz="2800" dirty="0"/>
            </a:br>
            <a:r>
              <a:rPr lang="en-US" sz="2800" dirty="0"/>
              <a:t>Mark 16:7</a:t>
            </a:r>
          </a:p>
          <a:p>
            <a:r>
              <a:rPr lang="en-US" sz="2800" dirty="0"/>
              <a:t>Jesus told the women to </a:t>
            </a:r>
            <a:r>
              <a:rPr lang="en-US" sz="2800" u="sng" dirty="0"/>
              <a:t>tell the </a:t>
            </a:r>
            <a:r>
              <a:rPr lang="en-US" sz="2800" b="1" u="sng" dirty="0"/>
              <a:t>disciples</a:t>
            </a:r>
            <a:r>
              <a:rPr lang="en-US" sz="2800" u="sng" dirty="0"/>
              <a:t> to go to Galilee and He would see them there</a:t>
            </a:r>
            <a:r>
              <a:rPr lang="en-US" sz="2800" dirty="0"/>
              <a:t>. Matthew 28:10</a:t>
            </a:r>
          </a:p>
          <a:p>
            <a:pPr marL="0" indent="0">
              <a:buNone/>
            </a:pPr>
            <a:endParaRPr lang="en-US" sz="2800" dirty="0"/>
          </a:p>
          <a:p>
            <a:r>
              <a:rPr lang="en-US" sz="2800" b="1" dirty="0"/>
              <a:t>Therefore, sometime after the appearance with the disciples including Thomas, </a:t>
            </a:r>
            <a:r>
              <a:rPr lang="en-US" sz="2800" b="1" u="sng" dirty="0"/>
              <a:t>the disciples returned to Galilee</a:t>
            </a:r>
            <a:r>
              <a:rPr lang="en-US" sz="2800" dirty="0"/>
              <a:t>.</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697583" y="409060"/>
            <a:ext cx="7772400" cy="754053"/>
          </a:xfrm>
        </p:spPr>
        <p:txBody>
          <a:bodyPr>
            <a:spAutoFit/>
          </a:bodyPr>
          <a:lstStyle/>
          <a:p>
            <a:r>
              <a:rPr lang="en-US" b="1" dirty="0">
                <a:solidFill>
                  <a:schemeClr val="tx1"/>
                </a:solidFill>
              </a:rPr>
              <a:t>The Galilean Appearances Foretold</a:t>
            </a:r>
          </a:p>
        </p:txBody>
      </p:sp>
    </p:spTree>
    <p:extLst>
      <p:ext uri="{BB962C8B-B14F-4D97-AF65-F5344CB8AC3E}">
        <p14:creationId xmlns:p14="http://schemas.microsoft.com/office/powerpoint/2010/main" val="2600921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endParaRPr lang="en-US"/>
          </a:p>
        </p:txBody>
      </p:sp>
      <p:pic>
        <p:nvPicPr>
          <p:cNvPr id="8195" name="Picture 3" descr="Palestine Days of Christ"/>
          <p:cNvPicPr>
            <a:picLocks noGrp="1" noChangeAspect="1" noChangeArrowheads="1"/>
          </p:cNvPicPr>
          <p:nvPr>
            <p:ph idx="1"/>
          </p:nvPr>
        </p:nvPicPr>
        <p:blipFill>
          <a:blip r:embed="rId2" cstate="print"/>
          <a:srcRect/>
          <a:stretch>
            <a:fillRect/>
          </a:stretch>
        </p:blipFill>
        <p:spPr>
          <a:xfrm>
            <a:off x="0" y="0"/>
            <a:ext cx="9144000" cy="6858000"/>
          </a:xfrm>
          <a:noFill/>
        </p:spPr>
      </p:pic>
      <p:sp>
        <p:nvSpPr>
          <p:cNvPr id="8" name="Oval 16"/>
          <p:cNvSpPr>
            <a:spLocks noChangeArrowheads="1"/>
          </p:cNvSpPr>
          <p:nvPr/>
        </p:nvSpPr>
        <p:spPr bwMode="auto">
          <a:xfrm>
            <a:off x="5334000" y="1828800"/>
            <a:ext cx="1905000" cy="914400"/>
          </a:xfrm>
          <a:prstGeom prst="ellipse">
            <a:avLst/>
          </a:prstGeom>
          <a:noFill/>
          <a:ln w="28575">
            <a:solidFill>
              <a:srgbClr val="FF0000"/>
            </a:solidFill>
            <a:round/>
            <a:headEnd type="none" w="sm" len="sm"/>
            <a:tailEnd type="none" w="sm" len="sm"/>
          </a:ln>
        </p:spPr>
        <p:txBody>
          <a:bodyPr wrap="none" anchor="ctr"/>
          <a:lstStyle/>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Times New Roman" pitchFamily="18" charset="0"/>
              <a:ea typeface="+mn-ea"/>
              <a:cs typeface="+mn-cs"/>
            </a:endParaRPr>
          </a:p>
        </p:txBody>
      </p:sp>
      <p:sp>
        <p:nvSpPr>
          <p:cNvPr id="13" name="Oval 16"/>
          <p:cNvSpPr>
            <a:spLocks noChangeArrowheads="1"/>
          </p:cNvSpPr>
          <p:nvPr/>
        </p:nvSpPr>
        <p:spPr bwMode="auto">
          <a:xfrm>
            <a:off x="4648200" y="4114800"/>
            <a:ext cx="1371600" cy="609600"/>
          </a:xfrm>
          <a:prstGeom prst="ellipse">
            <a:avLst/>
          </a:prstGeom>
          <a:noFill/>
          <a:ln w="28575">
            <a:solidFill>
              <a:srgbClr val="FF0000"/>
            </a:solidFill>
            <a:round/>
            <a:headEnd type="none" w="sm" len="sm"/>
            <a:tailEnd type="none" w="sm" len="sm"/>
          </a:ln>
        </p:spPr>
        <p:txBody>
          <a:bodyPr wrap="none" anchor="ctr"/>
          <a:lstStyle/>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Times New Roman" pitchFamily="18" charset="0"/>
              <a:ea typeface="+mn-ea"/>
              <a:cs typeface="+mn-cs"/>
            </a:endParaRPr>
          </a:p>
        </p:txBody>
      </p:sp>
      <p:sp>
        <p:nvSpPr>
          <p:cNvPr id="2" name="TextBox 1">
            <a:extLst>
              <a:ext uri="{FF2B5EF4-FFF2-40B4-BE49-F238E27FC236}">
                <a16:creationId xmlns:a16="http://schemas.microsoft.com/office/drawing/2014/main" id="{55417F04-1EFF-1DFE-A8D4-61AF7855B088}"/>
              </a:ext>
            </a:extLst>
          </p:cNvPr>
          <p:cNvSpPr txBox="1"/>
          <p:nvPr/>
        </p:nvSpPr>
        <p:spPr>
          <a:xfrm>
            <a:off x="5223845" y="3212068"/>
            <a:ext cx="1459054" cy="369332"/>
          </a:xfrm>
          <a:prstGeom prst="rect">
            <a:avLst/>
          </a:prstGeom>
          <a:solidFill>
            <a:schemeClr val="accent2"/>
          </a:solid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erpetua"/>
                <a:ea typeface="+mn-ea"/>
                <a:cs typeface="+mn-cs"/>
              </a:rPr>
              <a:t>About 80 miles</a:t>
            </a:r>
          </a:p>
        </p:txBody>
      </p:sp>
      <p:cxnSp>
        <p:nvCxnSpPr>
          <p:cNvPr id="4" name="Straight Arrow Connector 3">
            <a:extLst>
              <a:ext uri="{FF2B5EF4-FFF2-40B4-BE49-F238E27FC236}">
                <a16:creationId xmlns:a16="http://schemas.microsoft.com/office/drawing/2014/main" id="{F4331202-8608-A6DD-5BF4-87F87D61BA51}"/>
              </a:ext>
            </a:extLst>
          </p:cNvPr>
          <p:cNvCxnSpPr>
            <a:cxnSpLocks/>
          </p:cNvCxnSpPr>
          <p:nvPr/>
        </p:nvCxnSpPr>
        <p:spPr>
          <a:xfrm flipH="1">
            <a:off x="5334000" y="2184935"/>
            <a:ext cx="1114525" cy="2234665"/>
          </a:xfrm>
          <a:prstGeom prst="straightConnector1">
            <a:avLst/>
          </a:prstGeom>
          <a:ln w="12700">
            <a:headEnd type="triangle"/>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34804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ppt_w</p:attrName>
                                        </p:attrNameLst>
                                      </p:cBhvr>
                                      <p:tavLst>
                                        <p:tav tm="0">
                                          <p:val>
                                            <p:fltVal val="0"/>
                                          </p:val>
                                        </p:tav>
                                        <p:tav tm="100000">
                                          <p:val>
                                            <p:strVal val="#ppt_w"/>
                                          </p:val>
                                        </p:tav>
                                      </p:tavLst>
                                    </p:anim>
                                    <p:anim calcmode="lin" valueType="num">
                                      <p:cBhvr>
                                        <p:cTn id="13" dur="500" fill="hold"/>
                                        <p:tgtEl>
                                          <p:spTgt spid="1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76550" y="292150"/>
            <a:ext cx="8831655" cy="1308050"/>
          </a:xfrm>
        </p:spPr>
        <p:txBody>
          <a:bodyPr wrap="square">
            <a:spAutoFit/>
          </a:bodyPr>
          <a:lstStyle/>
          <a:p>
            <a:pPr eaLnBrk="1" hangingPunct="1"/>
            <a:r>
              <a:rPr lang="en-US" sz="3600" b="1" dirty="0">
                <a:solidFill>
                  <a:schemeClr val="tx1"/>
                </a:solidFill>
              </a:rPr>
              <a:t>The Great Commission. </a:t>
            </a:r>
            <a:r>
              <a:rPr lang="en-US" sz="3600" b="1" i="1" dirty="0">
                <a:solidFill>
                  <a:schemeClr val="tx1"/>
                </a:solidFill>
              </a:rPr>
              <a:t>“Go Make Disciples”</a:t>
            </a:r>
            <a:r>
              <a:rPr lang="en-US" sz="3600" b="1" dirty="0">
                <a:solidFill>
                  <a:schemeClr val="tx1"/>
                </a:solidFill>
              </a:rPr>
              <a:t> </a:t>
            </a:r>
            <a:r>
              <a:rPr lang="en-US" sz="4000" b="1" dirty="0">
                <a:solidFill>
                  <a:schemeClr val="tx1"/>
                </a:solidFill>
              </a:rPr>
              <a:t>– </a:t>
            </a:r>
            <a:r>
              <a:rPr lang="en-US" sz="3600" b="1" dirty="0">
                <a:solidFill>
                  <a:schemeClr val="tx1"/>
                </a:solidFill>
              </a:rPr>
              <a:t>Matthew 28:19</a:t>
            </a:r>
            <a:endParaRPr lang="en-US" sz="3200" b="1" dirty="0">
              <a:solidFill>
                <a:schemeClr val="tx1"/>
              </a:solidFill>
            </a:endParaRPr>
          </a:p>
        </p:txBody>
      </p:sp>
      <p:sp>
        <p:nvSpPr>
          <p:cNvPr id="6147" name="Content Placeholder 2"/>
          <p:cNvSpPr>
            <a:spLocks noGrp="1"/>
          </p:cNvSpPr>
          <p:nvPr>
            <p:ph idx="1"/>
          </p:nvPr>
        </p:nvSpPr>
        <p:spPr>
          <a:xfrm>
            <a:off x="435318" y="1828800"/>
            <a:ext cx="8305800" cy="3718967"/>
          </a:xfrm>
        </p:spPr>
        <p:txBody>
          <a:bodyPr>
            <a:spAutoFit/>
          </a:bodyPr>
          <a:lstStyle/>
          <a:p>
            <a:pPr eaLnBrk="1"/>
            <a:r>
              <a:rPr lang="en-US" sz="3200" dirty="0"/>
              <a:t>God calls the lost with gospel teaching. John 6:44-45; Romans 10:8-13, 14-17; 2 Thessalonians 2:14</a:t>
            </a:r>
          </a:p>
          <a:p>
            <a:pPr eaLnBrk="1"/>
            <a:r>
              <a:rPr lang="en-US" sz="3200" dirty="0"/>
              <a:t>Disciples made with gospel preaching.</a:t>
            </a:r>
            <a:br>
              <a:rPr lang="en-US" sz="3200" dirty="0"/>
            </a:br>
            <a:r>
              <a:rPr lang="en-US" sz="3200" dirty="0"/>
              <a:t>Acts 2:14, 22, 36-38, 40-41</a:t>
            </a:r>
          </a:p>
          <a:p>
            <a:pPr lvl="1" eaLnBrk="1"/>
            <a:r>
              <a:rPr lang="en-US" sz="3200" dirty="0"/>
              <a:t>Word of the gospel. Acts 10:5-6, 22, 33; 11:14; 15:7</a:t>
            </a:r>
          </a:p>
          <a:p>
            <a:pPr lvl="1" eaLnBrk="1"/>
            <a:r>
              <a:rPr lang="en-US" sz="3200" dirty="0"/>
              <a:t>God’s will that the gospel is preached. Acts 16:9-10</a:t>
            </a:r>
          </a:p>
        </p:txBody>
      </p:sp>
      <p:sp>
        <p:nvSpPr>
          <p:cNvPr id="4" name="Slide Number Placeholder 3"/>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746F84D7-B48B-4A3B-AFB7-4A6FBB51B7AA}"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0" lang="en-US" sz="1400" b="0" i="0" u="none" strike="noStrike" kern="1200" cap="none" spc="0" normalizeH="0" baseline="0" noProof="0">
              <a:ln>
                <a:noFill/>
              </a:ln>
              <a:solidFill>
                <a:srgbClr val="FFFFFF"/>
              </a:solidFill>
              <a:effectLst/>
              <a:uLnTx/>
              <a:uFillTx/>
              <a:latin typeface="Franklin Gothic Book"/>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p:cTn id="7"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4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p:cTn id="13" dur="5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6147">
                                            <p:txEl>
                                              <p:pRg st="1" end="1"/>
                                            </p:txEl>
                                          </p:spTgt>
                                        </p:tgtEl>
                                        <p:attrNameLst>
                                          <p:attrName>ppt_h</p:attrName>
                                        </p:attrNameLst>
                                      </p:cBhvr>
                                      <p:tavLst>
                                        <p:tav tm="0">
                                          <p:val>
                                            <p:strVal val="#ppt_h"/>
                                          </p:val>
                                        </p:tav>
                                        <p:tav tm="100000">
                                          <p:val>
                                            <p:strVal val="#ppt_h"/>
                                          </p:val>
                                        </p:tav>
                                      </p:tavLst>
                                    </p:anim>
                                  </p:childTnLst>
                                </p:cTn>
                              </p:par>
                              <p:par>
                                <p:cTn id="15" presetID="17" presetClass="entr" presetSubtype="10" fill="hold" grpId="0" nodeType="with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 calcmode="lin" valueType="num">
                                      <p:cBhvr>
                                        <p:cTn id="17" dur="500" fill="hold"/>
                                        <p:tgtEl>
                                          <p:spTgt spid="6147">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6147">
                                            <p:txEl>
                                              <p:pRg st="2" end="2"/>
                                            </p:txEl>
                                          </p:spTgt>
                                        </p:tgtEl>
                                        <p:attrNameLst>
                                          <p:attrName>ppt_h</p:attrName>
                                        </p:attrNameLst>
                                      </p:cBhvr>
                                      <p:tavLst>
                                        <p:tav tm="0">
                                          <p:val>
                                            <p:strVal val="#ppt_h"/>
                                          </p:val>
                                        </p:tav>
                                        <p:tav tm="100000">
                                          <p:val>
                                            <p:strVal val="#ppt_h"/>
                                          </p:val>
                                        </p:tav>
                                      </p:tavLst>
                                    </p:anim>
                                  </p:childTnLst>
                                </p:cTn>
                              </p:par>
                              <p:par>
                                <p:cTn id="19" presetID="17" presetClass="entr" presetSubtype="10" fill="hold" grpId="0" nodeType="withEffect">
                                  <p:stCondLst>
                                    <p:cond delay="0"/>
                                  </p:stCondLst>
                                  <p:childTnLst>
                                    <p:set>
                                      <p:cBhvr>
                                        <p:cTn id="20" dur="1" fill="hold">
                                          <p:stCondLst>
                                            <p:cond delay="0"/>
                                          </p:stCondLst>
                                        </p:cTn>
                                        <p:tgtEl>
                                          <p:spTgt spid="6147">
                                            <p:txEl>
                                              <p:pRg st="3" end="3"/>
                                            </p:txEl>
                                          </p:spTgt>
                                        </p:tgtEl>
                                        <p:attrNameLst>
                                          <p:attrName>style.visibility</p:attrName>
                                        </p:attrNameLst>
                                      </p:cBhvr>
                                      <p:to>
                                        <p:strVal val="visible"/>
                                      </p:to>
                                    </p:set>
                                    <p:anim calcmode="lin" valueType="num">
                                      <p:cBhvr>
                                        <p:cTn id="21" dur="500" fill="hold"/>
                                        <p:tgtEl>
                                          <p:spTgt spid="6147">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6147">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TotalTime>
  <Words>497</Words>
  <Application>Microsoft Office PowerPoint</Application>
  <PresentationFormat>On-screen Show (4:3)</PresentationFormat>
  <Paragraphs>40</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Franklin Gothic Book</vt:lpstr>
      <vt:lpstr>Perpetua</vt:lpstr>
      <vt:lpstr>Times New Roman</vt:lpstr>
      <vt:lpstr>Wingdings 2</vt:lpstr>
      <vt:lpstr>Theme10</vt:lpstr>
      <vt:lpstr>The Last Week  Of Jesus’ Life</vt:lpstr>
      <vt:lpstr>The Resurrection, </vt:lpstr>
      <vt:lpstr>Evidence – Appearances </vt:lpstr>
      <vt:lpstr>Jesus’ Eighth Appearance Matthew 28:16-20; Mark 16:15-16; Luke 24:46-47 </vt:lpstr>
      <vt:lpstr>The Galilean Appearances Foretold</vt:lpstr>
      <vt:lpstr>PowerPoint Presentation</vt:lpstr>
      <vt:lpstr>The Great Commission. “Go Make Disciples” – Matthew 28:19</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(12- 21-22)</dc:title>
  <dc:creator>Randy Childs</dc:creator>
  <cp:lastModifiedBy>Richard Lidh</cp:lastModifiedBy>
  <cp:revision>10</cp:revision>
  <cp:lastPrinted>2023-01-28T23:25:53Z</cp:lastPrinted>
  <dcterms:created xsi:type="dcterms:W3CDTF">2022-12-17T23:23:18Z</dcterms:created>
  <dcterms:modified xsi:type="dcterms:W3CDTF">2023-01-28T23:26:16Z</dcterms:modified>
</cp:coreProperties>
</file>